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Answered correctly</c:v>
                </c:pt>
              </c:strCache>
            </c:strRef>
          </c:tx>
          <c:spPr>
            <a:solidFill>
              <a:srgbClr val="005DAA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500" u="none">
                    <a:solidFill>
                      <a:srgbClr val="1E2A38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Reading the text on a plan</c:v>
                  </c:pt>
                  <c:pt idx="1">
                    <c:v>Answering layout questions</c:v>
                  </c:pt>
                  <c:pt idx="2">
                    <c:v>Counting doors, windows &amp; rooms</c:v>
                  </c:pt>
                  <c:pt idx="3">
                    <c:v>Counting doors</c:v>
                  </c:pt>
                  <c:pt idx="4">
                    <c:v>Counting windows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95</c:v>
                </c:pt>
                <c:pt idx="1">
                  <c:v>70</c:v>
                </c:pt>
                <c:pt idx="2">
                  <c:v>51</c:v>
                </c:pt>
                <c:pt idx="3">
                  <c:v>39</c:v>
                </c:pt>
                <c:pt idx="4">
                  <c:v>34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500" u="none">
                  <a:solidFill>
                    <a:srgbClr val="1E2A38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E2A3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2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41732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FOR THE CONSTRUCTION INDUSTRY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783080"/>
            <a:ext cx="6949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Building-Specific AI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vs. General AI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977640"/>
            <a:ext cx="6766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construction software does that the chatbots can’t, and what they have in common.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5257800"/>
            <a:ext cx="4206240" cy="420624"/>
          </a:xfrm>
          <a:prstGeom prst="roundRect">
            <a:avLst>
              <a:gd name="adj" fmla="val 50000"/>
            </a:avLst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5257800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10-minute briefing for home builders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955280" y="1188720"/>
            <a:ext cx="3611880" cy="498348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75320" y="146304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WE’LL COVER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275320" y="2011680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75320" y="2011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8778240" y="1956816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kinds of AI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275320" y="2670048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75320" y="2670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778240" y="2615184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builder tools do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275320" y="3328416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275320" y="33284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8778240" y="3273552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vs. measuring plans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275320" y="3986784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275320" y="39867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8778240" y="3931920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they compare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275320" y="4645152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275320" y="4645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8778240" y="4590288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What’s changing this year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8275320" y="5303520"/>
            <a:ext cx="365760" cy="365760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275320" y="5303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8778240" y="5248656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Monday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kinds of AI. Different jobs.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356616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2057400"/>
            <a:ext cx="749808" cy="74980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7" name="Image 1" descr="GENERAL A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42" y="2207362"/>
            <a:ext cx="449885" cy="44988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792224" y="224942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AI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868680" y="297180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· Gemini · Claude · Copilot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868680" y="3767328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words: emails, scopes, proposals, summaries, marketing.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4553712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or cheap to start. Sees only what you paste in.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6291072" y="1783080"/>
            <a:ext cx="5349240" cy="3566160"/>
          </a:xfrm>
          <a:prstGeom prst="rect">
            <a:avLst/>
          </a:prstGeom>
          <a:solidFill>
            <a:srgbClr val="E8F1F9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611112" y="2057400"/>
            <a:ext cx="749808" cy="74980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14" name="Image 2" descr="BUILDING-SPECIFIC A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074" y="2207362"/>
            <a:ext cx="449885" cy="44988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534656" y="224942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BUILDING-SPECIFIC AI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611112" y="297180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Buildertrend · Houzz Pro · JobTread · Togal · Hover · CompanyCam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611112" y="3767328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one job: measuring plans, running jobs, photos, codes.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6611112" y="4553712"/>
            <a:ext cx="4709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Paid. Works inside your job data.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548640" y="5532120"/>
            <a:ext cx="11091672" cy="603504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548640" y="5532120"/>
            <a:ext cx="109728" cy="603504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822960" y="5532120"/>
            <a:ext cx="10607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 go to the chatbot. Measuring goes to the software — or the estimator.</a:t>
            </a:r>
            <a:endParaRPr lang="en-US" sz="2100" dirty="0"/>
          </a:p>
        </p:txBody>
      </p:sp>
      <p:sp>
        <p:nvSpPr>
          <p:cNvPr id="22" name="Text 17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building-specific AI does today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51790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Sorted by the work builders do most   ·   Examples, not endorsements   ·   Checked September 2026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1920240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2148840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8" name="Image 1" descr="Updates &amp; paper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26" y="2262226"/>
            <a:ext cx="340157" cy="34015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54480" y="2048256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Updates &amp; paperwork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554480" y="2377440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Buildertrend · Houzz Pro · JobTread</a:t>
            </a:r>
            <a:endParaRPr lang="en-US" sz="1450" dirty="0"/>
          </a:p>
        </p:txBody>
      </p:sp>
      <p:sp>
        <p:nvSpPr>
          <p:cNvPr id="11" name="Text 7"/>
          <p:cNvSpPr txBox="1"/>
          <p:nvPr/>
        </p:nvSpPr>
        <p:spPr>
          <a:xfrm>
            <a:off x="1554480" y="2670048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Drafts client updates from your logs and schedule; turns voice notes into daily logs.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6231636" y="1920240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460236" y="2148840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14" name="Image 2" descr="Jobsite photo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622" y="2262226"/>
            <a:ext cx="340157" cy="34015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237476" y="2048256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Jobsite photos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7237476" y="2377440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CompanyCam</a:t>
            </a:r>
            <a:endParaRPr lang="en-US" sz="1450" dirty="0"/>
          </a:p>
        </p:txBody>
      </p:sp>
      <p:sp>
        <p:nvSpPr>
          <p:cNvPr id="17" name="Text 12"/>
          <p:cNvSpPr txBox="1"/>
          <p:nvPr/>
        </p:nvSpPr>
        <p:spPr>
          <a:xfrm>
            <a:off x="7237476" y="2670048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through a walkthrough; it writes the report.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548640" y="3346704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77240" y="3575304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20" name="Image 3" descr="Takeoffs &amp; estimat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26" y="3688690"/>
            <a:ext cx="340157" cy="34015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54480" y="3474720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Takeoffs &amp; estimates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1554480" y="3803904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Togal.AI · Buildxact · Handoff · Bluebeam Max</a:t>
            </a:r>
            <a:endParaRPr lang="en-US" sz="1450" dirty="0"/>
          </a:p>
        </p:txBody>
      </p:sp>
      <p:sp>
        <p:nvSpPr>
          <p:cNvPr id="23" name="Text 17"/>
          <p:cNvSpPr txBox="1"/>
          <p:nvPr/>
        </p:nvSpPr>
        <p:spPr>
          <a:xfrm>
            <a:off x="1554480" y="4096512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Finds, counts and measures items on plans; some price them with local costs.</a:t>
            </a:r>
            <a:endParaRPr lang="en-US" sz="1450" dirty="0"/>
          </a:p>
        </p:txBody>
      </p:sp>
      <p:sp>
        <p:nvSpPr>
          <p:cNvPr id="24" name="Shape 18"/>
          <p:cNvSpPr/>
          <p:nvPr/>
        </p:nvSpPr>
        <p:spPr>
          <a:xfrm>
            <a:off x="6231636" y="3346704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6460236" y="3575304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26" name="Image 4" descr="Exteriors &amp; sal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622" y="3688690"/>
            <a:ext cx="340157" cy="340157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237476" y="3474720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Exteriors &amp; sales</a:t>
            </a:r>
            <a:endParaRPr lang="en-US" sz="1800" dirty="0"/>
          </a:p>
        </p:txBody>
      </p:sp>
      <p:sp>
        <p:nvSpPr>
          <p:cNvPr id="28" name="Text 21"/>
          <p:cNvSpPr txBox="1"/>
          <p:nvPr/>
        </p:nvSpPr>
        <p:spPr>
          <a:xfrm>
            <a:off x="7237476" y="3803904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</a:t>
            </a:r>
            <a:endParaRPr lang="en-US" sz="1450" dirty="0"/>
          </a:p>
        </p:txBody>
      </p:sp>
      <p:sp>
        <p:nvSpPr>
          <p:cNvPr id="29" name="Text 22"/>
          <p:cNvSpPr txBox="1"/>
          <p:nvPr/>
        </p:nvSpPr>
        <p:spPr>
          <a:xfrm>
            <a:off x="7237476" y="4096512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photos become a measured 3D model, with siding and colors shown on the buyer’s house.</a:t>
            </a:r>
            <a:endParaRPr lang="en-US" sz="1450" dirty="0"/>
          </a:p>
        </p:txBody>
      </p:sp>
      <p:sp>
        <p:nvSpPr>
          <p:cNvPr id="30" name="Shape 23"/>
          <p:cNvSpPr/>
          <p:nvPr/>
        </p:nvSpPr>
        <p:spPr>
          <a:xfrm>
            <a:off x="548640" y="4773168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77240" y="5001768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2" name="Image 5" descr="Codes &amp; permit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626" y="5115154"/>
            <a:ext cx="340157" cy="340157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1554480" y="4901184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 &amp; permits</a:t>
            </a:r>
            <a:endParaRPr lang="en-US" sz="1800" dirty="0"/>
          </a:p>
        </p:txBody>
      </p:sp>
      <p:sp>
        <p:nvSpPr>
          <p:cNvPr id="34" name="Text 26"/>
          <p:cNvSpPr txBox="1"/>
          <p:nvPr/>
        </p:nvSpPr>
        <p:spPr>
          <a:xfrm>
            <a:off x="1554480" y="5230368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UpCodes Copilot · PermitFlow</a:t>
            </a:r>
            <a:endParaRPr lang="en-US" sz="1450" dirty="0"/>
          </a:p>
        </p:txBody>
      </p:sp>
      <p:sp>
        <p:nvSpPr>
          <p:cNvPr id="35" name="Text 27"/>
          <p:cNvSpPr txBox="1"/>
          <p:nvPr/>
        </p:nvSpPr>
        <p:spPr>
          <a:xfrm>
            <a:off x="1554480" y="5522976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answers with the section cited; permit paperwork handled.</a:t>
            </a:r>
            <a:endParaRPr lang="en-US" sz="1450" dirty="0"/>
          </a:p>
        </p:txBody>
      </p:sp>
      <p:sp>
        <p:nvSpPr>
          <p:cNvPr id="36" name="Shape 28"/>
          <p:cNvSpPr/>
          <p:nvPr/>
        </p:nvSpPr>
        <p:spPr>
          <a:xfrm>
            <a:off x="6231636" y="4773168"/>
            <a:ext cx="5408676" cy="1298448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6460236" y="5001768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8" name="Image 6" descr="Plans for production builders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3622" y="5115154"/>
            <a:ext cx="340157" cy="340157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7237476" y="4901184"/>
            <a:ext cx="41742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for production builders</a:t>
            </a:r>
            <a:endParaRPr lang="en-US" sz="1800" dirty="0"/>
          </a:p>
        </p:txBody>
      </p:sp>
      <p:sp>
        <p:nvSpPr>
          <p:cNvPr id="40" name="Text 31"/>
          <p:cNvSpPr txBox="1"/>
          <p:nvPr/>
        </p:nvSpPr>
        <p:spPr>
          <a:xfrm>
            <a:off x="7237476" y="5230368"/>
            <a:ext cx="41742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Higharc</a:t>
            </a:r>
            <a:endParaRPr lang="en-US" sz="1450" dirty="0"/>
          </a:p>
        </p:txBody>
      </p:sp>
      <p:sp>
        <p:nvSpPr>
          <p:cNvPr id="41" name="Text 32"/>
          <p:cNvSpPr txBox="1"/>
          <p:nvPr/>
        </p:nvSpPr>
        <p:spPr>
          <a:xfrm>
            <a:off x="7237476" y="5522976"/>
            <a:ext cx="41742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2D plans into 3D models with takeoffs attached.</a:t>
            </a:r>
            <a:endParaRPr lang="en-US" sz="1450" dirty="0"/>
          </a:p>
        </p:txBody>
      </p:sp>
      <p:sp>
        <p:nvSpPr>
          <p:cNvPr id="42" name="Text 33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read plans well. They count them badly.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700784"/>
            <a:ext cx="6903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answered correctly on architectural drawings · best of 10 top AI models</a:t>
            </a:r>
            <a:endParaRPr lang="en-US" sz="1500" dirty="0"/>
          </a:p>
        </p:txBody>
      </p:sp>
      <p:graphicFrame>
        <p:nvGraphicFramePr>
          <p:cNvPr id="6" name="Chart 0" descr="Bar chart: reading text on a plan 95%, answering layout questions about 70%, counting doors, windows and rooms 51%, counting doors 39%, counting windows 34%."/>
          <p:cNvGraphicFramePr/>
          <p:nvPr/>
        </p:nvGraphicFramePr>
        <p:xfrm>
          <a:off x="411480" y="2057400"/>
          <a:ext cx="7086600" cy="331012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3"/>
          <p:cNvSpPr/>
          <p:nvPr/>
        </p:nvSpPr>
        <p:spPr>
          <a:xfrm>
            <a:off x="7818120" y="1700784"/>
            <a:ext cx="3822192" cy="3666744"/>
          </a:xfrm>
          <a:prstGeom prst="rect">
            <a:avLst/>
          </a:prstGeom>
          <a:solidFill>
            <a:srgbClr val="E8F1F9"/>
          </a:solidFill>
          <a:ln w="12700">
            <a:solidFill>
              <a:srgbClr val="E8F1F9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119872" y="190195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READ, DON’T COUNT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8119872" y="233172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chatbot predicts what a material list usually looks like.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8119872" y="3072384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takeoff tool measures to scale.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8119872" y="3703320"/>
            <a:ext cx="420624" cy="420624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12" name="Image 1" descr="Use it fo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997" y="3787445"/>
            <a:ext cx="252374" cy="25237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686800" y="3639312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to read: notes, specs, schedules, what’s missing.</a:t>
            </a:r>
            <a:endParaRPr lang="en-US" sz="1550" dirty="0"/>
          </a:p>
        </p:txBody>
      </p:sp>
      <p:sp>
        <p:nvSpPr>
          <p:cNvPr id="14" name="Shape 9"/>
          <p:cNvSpPr/>
          <p:nvPr/>
        </p:nvSpPr>
        <p:spPr>
          <a:xfrm>
            <a:off x="8119872" y="4526280"/>
            <a:ext cx="420624" cy="420624"/>
          </a:xfrm>
          <a:prstGeom prst="ellipse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</p:sp>
      <p:pic>
        <p:nvPicPr>
          <p:cNvPr id="15" name="Image 2" descr="Do not use it fo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997" y="4610405"/>
            <a:ext cx="252374" cy="25237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686800" y="4462272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use it to count or measure.</a:t>
            </a:r>
            <a:endParaRPr lang="en-US" sz="1550" dirty="0"/>
          </a:p>
        </p:txBody>
      </p:sp>
      <p:sp>
        <p:nvSpPr>
          <p:cNvPr id="17" name="Text 11"/>
          <p:cNvSpPr txBox="1"/>
          <p:nvPr/>
        </p:nvSpPr>
        <p:spPr>
          <a:xfrm>
            <a:off x="548640" y="5559552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AECV-Bench, January 2026. Ten top AI models, including Google’s Gemini, OpenAI’s GPT and Anthropic’s Claude, tested on architectural drawings; best results shown (layout questions about 70%). Counting results are from 120 floor plans. Newer models may score higher.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they compare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4471416"/>
                <a:gridCol w="4471416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General AI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C9DDF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 · Gemini · Claude · Copilot</a:t>
                      </a:r>
                      <a:endParaRPr lang="en-US" sz="1200" dirty="0"/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Building-specific AI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C9DDF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Buildertrend · Houzz Pro · Togal · Hover · and more</a:t>
                      </a:r>
                      <a:endParaRPr lang="en-US" sz="1200" dirty="0"/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F7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03F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at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Words: emails, scopes, proposals, marketing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job, done in depth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03F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sees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what you paste 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plans, schedule, logs, photos, costs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03F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Reads them; can’t measure them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Measures to scale; your estimator still checks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03F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Code questions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 make up section numbers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Answers cite the code text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03F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Free, or about $20 a month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Business plans: about $18–$25 per user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Usually about $100–$800+ a month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54864" marB="54864" anchor="ctr">
                    <a:lnL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13892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as of September 2026. Check before you buy.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548640" y="5532120"/>
            <a:ext cx="11091672" cy="603504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548640" y="5532120"/>
            <a:ext cx="109728" cy="603504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822960" y="5532120"/>
            <a:ext cx="10607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the same engines underneath. You’re paying for your data — and real measuring.</a:t>
            </a:r>
            <a:endParaRPr lang="en-US" sz="2100" dirty="0"/>
          </a:p>
        </p:txBody>
      </p:sp>
      <p:sp>
        <p:nvSpPr>
          <p:cNvPr id="10" name="Text 6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What’s changing: the two are starting to connect.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074920" cy="3520440"/>
          </a:xfrm>
          <a:prstGeom prst="rect">
            <a:avLst/>
          </a:prstGeom>
          <a:solidFill>
            <a:srgbClr val="F5F7FA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2011680"/>
            <a:ext cx="4434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CHATBOTS MOVING INTO CONSTRUCTION TOOLS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697480"/>
            <a:ext cx="4434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Bluebeam Max (May 2026)</a:t>
            </a:r>
            <a:pPr indent="0" marL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Claude finds information and makes markups in your drawings.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977640"/>
            <a:ext cx="4434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Procore</a:t>
            </a:r>
            <a:pPr indent="0" marL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builds its AI on Amazon’s AI service.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565392" y="1783080"/>
            <a:ext cx="5074920" cy="3520440"/>
          </a:xfrm>
          <a:prstGeom prst="rect">
            <a:avLst/>
          </a:prstGeom>
          <a:solidFill>
            <a:srgbClr val="E8F1F9"/>
          </a:solidFill>
          <a:ln w="9525">
            <a:solidFill>
              <a:srgbClr val="D5DEE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85432" y="2011680"/>
            <a:ext cx="4434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spc="150" kern="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JOB DATA MOVING INTO CHATBOTS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6885432" y="2697480"/>
            <a:ext cx="4434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JobTread AI Connector (April 2026)</a:t>
            </a:r>
            <a:pPr indent="0" marL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ChatGPT or Claude works with your live budgets, schedules and estimates.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885432" y="3977640"/>
            <a:ext cx="4434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tools are adding the same plug</a:t>
            </a:r>
            <a:pPr indent="0" marL="0">
              <a:buNone/>
            </a:pPr>
            <a:r>
              <a:rPr lang="en-US" sz="190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you’ll hear it called MCP.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719572" y="3163824"/>
            <a:ext cx="749808" cy="749808"/>
          </a:xfrm>
          <a:prstGeom prst="ellipse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</p:sp>
      <p:pic>
        <p:nvPicPr>
          <p:cNvPr id="14" name="Image 1" descr="Two-way connec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534" y="3313786"/>
            <a:ext cx="449885" cy="449885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548640" y="5532120"/>
            <a:ext cx="11091672" cy="603504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48640" y="5532120"/>
            <a:ext cx="109728" cy="603504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22960" y="5532120"/>
            <a:ext cx="10607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two questions: Can it see my data? Is it measuring — or guessing?</a:t>
            </a:r>
            <a:endParaRPr lang="en-US" sz="2100" dirty="0"/>
          </a:p>
        </p:txBody>
      </p:sp>
      <p:sp>
        <p:nvSpPr>
          <p:cNvPr id="18" name="Text 14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pic>
        <p:nvPicPr>
          <p:cNvPr id="3" name="Image 0" descr="Faulkner Universit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472" y="91440"/>
            <a:ext cx="1435608" cy="38404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80467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F7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do Monday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325880" y="1764792"/>
            <a:ext cx="6126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free chatbot for the words.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2203704"/>
            <a:ext cx="6126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 emails, scopes, proposals, marketing. Check anything with numbers, codes or legal language.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548640" y="2971800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971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325880" y="2953512"/>
            <a:ext cx="6126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AI you already pay for.</a:t>
            </a:r>
            <a:endParaRPr lang="en-US" sz="2100" dirty="0"/>
          </a:p>
        </p:txBody>
      </p:sp>
      <p:sp>
        <p:nvSpPr>
          <p:cNvPr id="12" name="Text 9"/>
          <p:cNvSpPr txBox="1"/>
          <p:nvPr/>
        </p:nvSpPr>
        <p:spPr>
          <a:xfrm>
            <a:off x="1325880" y="3392424"/>
            <a:ext cx="6126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Buildertrend, Houzz Pro and JobTread have all added it. You may already own the feature.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548640" y="4160520"/>
            <a:ext cx="566928" cy="566928"/>
          </a:xfrm>
          <a:prstGeom prst="ellipse">
            <a:avLst/>
          </a:prstGeom>
          <a:solidFill>
            <a:srgbClr val="005DAA"/>
          </a:solidFill>
          <a:ln w="12700">
            <a:solidFill>
              <a:srgbClr val="005DA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4160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325880" y="4142232"/>
            <a:ext cx="61264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 only where you measure a lot.</a:t>
            </a:r>
            <a:endParaRPr lang="en-US" sz="2100" dirty="0"/>
          </a:p>
        </p:txBody>
      </p:sp>
      <p:sp>
        <p:nvSpPr>
          <p:cNvPr id="16" name="Text 13"/>
          <p:cNvSpPr txBox="1"/>
          <p:nvPr/>
        </p:nvSpPr>
        <p:spPr>
          <a:xfrm>
            <a:off x="1325880" y="4581144"/>
            <a:ext cx="6126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E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it on a past job whose numbers you already know.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7955280" y="1691640"/>
            <a:ext cx="36850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5DEE8"/>
            </a:solidFill>
            <a:prstDash val="solid"/>
          </a:ln>
        </p:spPr>
      </p:sp>
      <p:pic>
        <p:nvPicPr>
          <p:cNvPr id="18" name="Image 1" descr="QR code to faulknercob.com/training/ai-construc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396" y="1901952"/>
            <a:ext cx="1828800" cy="182880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8092440" y="3858768"/>
            <a:ext cx="3410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3F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Slides and every link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092440" y="4261104"/>
            <a:ext cx="3410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005D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faulknercob.com/training/ai-construction</a:t>
            </a:r>
            <a:endParaRPr lang="en-US" sz="1350" dirty="0"/>
          </a:p>
        </p:txBody>
      </p:sp>
      <p:sp>
        <p:nvSpPr>
          <p:cNvPr id="21" name="Text 17"/>
          <p:cNvSpPr txBox="1"/>
          <p:nvPr/>
        </p:nvSpPr>
        <p:spPr>
          <a:xfrm>
            <a:off x="8092440" y="4626864"/>
            <a:ext cx="34107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login needed.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548640" y="5532120"/>
            <a:ext cx="11091672" cy="603504"/>
          </a:xfrm>
          <a:prstGeom prst="rect">
            <a:avLst/>
          </a:prstGeom>
          <a:solidFill>
            <a:srgbClr val="003F75"/>
          </a:solidFill>
          <a:ln w="12700">
            <a:solidFill>
              <a:srgbClr val="003F75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548640" y="5532120"/>
            <a:ext cx="109728" cy="603504"/>
          </a:xfrm>
          <a:prstGeom prst="rect">
            <a:avLst/>
          </a:prstGeom>
          <a:solidFill>
            <a:srgbClr val="C8972B"/>
          </a:solidFill>
          <a:ln w="12700">
            <a:solidFill>
              <a:srgbClr val="C8972B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822960" y="5532120"/>
            <a:ext cx="10607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task. One person. Two weeks. Then decide.</a:t>
            </a:r>
            <a:endParaRPr lang="en-US" sz="2100" dirty="0"/>
          </a:p>
        </p:txBody>
      </p:sp>
      <p:sp>
        <p:nvSpPr>
          <p:cNvPr id="25" name="Text 21"/>
          <p:cNvSpPr txBox="1"/>
          <p:nvPr/>
        </p:nvSpPr>
        <p:spPr>
          <a:xfrm>
            <a:off x="1129284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Faulkner University · Center for Continuing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Building-Specific AI vs. General AI</dc:title>
  <dc:subject>PptxGenJS Presentation</dc:subject>
  <dc:creator>Justin Bond</dc:creator>
  <cp:lastModifiedBy>Justin Bond</cp:lastModifiedBy>
  <cp:revision>1</cp:revision>
  <dcterms:created xsi:type="dcterms:W3CDTF">2026-09-18T06:51:36Z</dcterms:created>
  <dcterms:modified xsi:type="dcterms:W3CDTF">2026-09-18T06:51:36Z</dcterms:modified>
</cp:coreProperties>
</file>