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13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F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371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8FC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FOR THE CONSTRUCTION INDUSTRY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828800"/>
            <a:ext cx="6766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Estimating &amp;</a:t>
            </a:r>
            <a:endParaRPr lang="en-US" sz="5200" dirty="0"/>
          </a:p>
          <a:p>
            <a:pPr indent="0" marL="0">
              <a:lnSpc>
                <a:spcPts val="58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Bid Support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2976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C9D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 chatbot earns its keep on pricing work — and where it will cost you money.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955280" y="1737360"/>
            <a:ext cx="3566160" cy="2788920"/>
          </a:xfrm>
          <a:prstGeom prst="roundRect">
            <a:avLst>
              <a:gd name="adj" fmla="val 3934"/>
            </a:avLst>
          </a:prstGeom>
          <a:solidFill>
            <a:srgbClr val="0A4E85"/>
          </a:solidFill>
          <a:ln w="12700">
            <a:solidFill>
              <a:srgbClr val="0A4E8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75320" y="20116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FC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WILL DO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8275320" y="242316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spcAft>
                <a:spcPts val="1200"/>
              </a:spcAft>
              <a:buNone/>
            </a:pPr>
            <a:r>
              <a:rPr lang="en-US" sz="14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it guess a material list</a:t>
            </a:r>
            <a:endParaRPr lang="en-US" sz="1450" dirty="0"/>
          </a:p>
          <a:p>
            <a:pPr indent="0" marL="0">
              <a:lnSpc>
                <a:spcPts val="2000"/>
              </a:lnSpc>
              <a:spcAft>
                <a:spcPts val="1200"/>
              </a:spcAft>
              <a:buNone/>
            </a:pPr>
            <a:r>
              <a:rPr lang="en-US" sz="14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the words from the numbers</a:t>
            </a:r>
            <a:endParaRPr lang="en-US" sz="1450" dirty="0"/>
          </a:p>
          <a:p>
            <a:pPr indent="0" marL="0">
              <a:lnSpc>
                <a:spcPts val="2000"/>
              </a:lnSpc>
              <a:spcAft>
                <a:spcPts val="1200"/>
              </a:spcAft>
              <a:buNone/>
            </a:pPr>
            <a:r>
              <a:rPr lang="en-US" sz="14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three bids</a:t>
            </a:r>
            <a:endParaRPr lang="en-US" sz="1450" dirty="0"/>
          </a:p>
          <a:p>
            <a:pPr indent="0" marL="0">
              <a:lnSpc>
                <a:spcPts val="2000"/>
              </a:lnSpc>
              <a:spcAft>
                <a:spcPts val="1200"/>
              </a:spcAft>
              <a:buNone/>
            </a:pPr>
            <a:r>
              <a:rPr lang="en-US" sz="14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what a scope leaves out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382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80" kern="0" dirty="0">
                <a:solidFill>
                  <a:srgbClr val="6E9B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 University  ·  Center for Continuing Education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6858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HALVES OF PRICING WORK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43000"/>
            <a:ext cx="10881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408"/>
              </a:lnSpc>
              <a:buNone/>
            </a:pPr>
            <a:r>
              <a:rPr lang="en-US" sz="3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Pricing a job is half words</a:t>
            </a:r>
            <a:endParaRPr lang="en-US" sz="3800" dirty="0"/>
          </a:p>
          <a:p>
            <a:pPr indent="0" marL="0">
              <a:lnSpc>
                <a:spcPts val="4408"/>
              </a:lnSpc>
              <a:buNone/>
            </a:pPr>
            <a:r>
              <a:rPr lang="en-US" sz="3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half numbers.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88036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005D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what happens when I ask it to do the numbers.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640080" y="3977640"/>
            <a:ext cx="6309360" cy="13716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 w="12700">
            <a:solidFill>
              <a:srgbClr val="D3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4224528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packet on your phone or laptop now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457200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your camera at the code. Everything you need to paste for the next two activities is on that one page — you will not have to retype anything.</a:t>
            </a:r>
            <a:endParaRPr lang="en-US" sz="12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2440" y="1371600"/>
            <a:ext cx="3200400" cy="32004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092440" y="46634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Lot 14 Bid Packet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8092440" y="49834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bids, a scope of work,</a:t>
            </a:r>
            <a:endParaRPr lang="en-US" sz="1150" dirty="0"/>
          </a:p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both prompts — all fictional.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6382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80" kern="0" dirty="0">
                <a:solidFill>
                  <a:srgbClr val="9AA7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 University  ·  Center for Continuing Education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6692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JUST WATCHED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8755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944"/>
              </a:lnSpc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reads what you gave it. It guesses what you didn't.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2084832"/>
            <a:ext cx="5212080" cy="2606040"/>
          </a:xfrm>
          <a:prstGeom prst="roundRect">
            <a:avLst>
              <a:gd name="adj" fmla="val 3509"/>
            </a:avLst>
          </a:prstGeom>
          <a:solidFill>
            <a:srgbClr val="E8F1F9"/>
          </a:solidFill>
          <a:ln w="12700">
            <a:solidFill>
              <a:srgbClr val="C4DC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0120" y="235915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80" kern="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READS WHAT YOU GAVE IT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761488"/>
            <a:ext cx="4754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 bid</a:t>
            </a:r>
            <a:endParaRPr lang="en-US" sz="1700" dirty="0"/>
          </a:p>
          <a:p>
            <a:pPr indent="0" marL="0">
              <a:lnSpc>
                <a:spcPts val="23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Comparing bids</a:t>
            </a:r>
            <a:endParaRPr lang="en-US" sz="1700" dirty="0"/>
          </a:p>
          <a:p>
            <a:pPr indent="0" marL="0">
              <a:lnSpc>
                <a:spcPts val="23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what is missing</a:t>
            </a:r>
            <a:endParaRPr lang="en-US" sz="1700" dirty="0"/>
          </a:p>
          <a:p>
            <a:pPr indent="0" marL="0">
              <a:lnSpc>
                <a:spcPts val="23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Drafting the proposal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309360" y="2084832"/>
            <a:ext cx="5212080" cy="2606040"/>
          </a:xfrm>
          <a:prstGeom prst="roundRect">
            <a:avLst>
              <a:gd name="adj" fmla="val 3509"/>
            </a:avLst>
          </a:prstGeom>
          <a:solidFill>
            <a:srgbClr val="FBF3E2"/>
          </a:solidFill>
          <a:ln w="12700">
            <a:solidFill>
              <a:srgbClr val="E8D5A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29400" y="23591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80" kern="0" dirty="0">
                <a:solidFill>
                  <a:srgbClr val="8A5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GUESSES WHAT YOU DIDN'T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6629400" y="2761488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plans</a:t>
            </a:r>
            <a:endParaRPr lang="en-US" sz="1700" dirty="0"/>
          </a:p>
          <a:p>
            <a:pPr indent="0" marL="0">
              <a:lnSpc>
                <a:spcPts val="23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materials</a:t>
            </a:r>
            <a:endParaRPr lang="en-US" sz="1700" dirty="0"/>
          </a:p>
          <a:p>
            <a:pPr indent="0" marL="0">
              <a:lnSpc>
                <a:spcPts val="23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the math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50292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tasks outside its range, professionals using AI did </a:t>
            </a:r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worse than professionals using no AI at all.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50468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Harvard Business School and Boston Consulting Group · 758 consultants · Organization Science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82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80" kern="0" dirty="0">
                <a:solidFill>
                  <a:srgbClr val="9AA7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 University  ·  Center for Continuing Education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6692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PAIRS  ·  FIRST ACTIVITY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601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944"/>
              </a:lnSpc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three bids for the same job.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6858000" cy="2514600"/>
          </a:xfrm>
          <a:prstGeom prst="roundRect">
            <a:avLst>
              <a:gd name="adj" fmla="val 3636"/>
            </a:avLst>
          </a:prstGeom>
          <a:solidFill>
            <a:srgbClr val="F5F7FA"/>
          </a:solidFill>
          <a:ln w="12700">
            <a:solidFill>
              <a:srgbClr val="D3DF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10312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THIS, THEN PASTE THE BIDS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450592"/>
            <a:ext cx="63093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received three bids for the same job. Make a table comparing them: total price, what is included, what is excluded, warranty, schedule, and anything one bid mentions that the others do not. Then list the questions I should ask each bidder before choosing. Do not add anything that is not in the bids; if something is not stated, write "not stated."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7863840" y="21031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ANSWER THESE THREE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863840" y="2487168"/>
            <a:ext cx="384048" cy="38404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863840" y="24871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394192" y="2459736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it notice the missing thing?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863840" y="3273552"/>
            <a:ext cx="384048" cy="38404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863840" y="32735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324612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it invent anything?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863840" y="4059936"/>
            <a:ext cx="384048" cy="38404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863840" y="4059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394192" y="4032504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you put your name on it exactly as written?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489204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5D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 the tool build the table. Then check the table against the bids — not the other way round.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82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80" kern="0" dirty="0">
                <a:solidFill>
                  <a:srgbClr val="9AA7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 University  ·  Center for Continuing Education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6692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PAIRS  ·  SECOND ACTIVITY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601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944"/>
              </a:lnSpc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missing before I can price this?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6858000" cy="2286000"/>
          </a:xfrm>
          <a:prstGeom prst="roundRect">
            <a:avLst>
              <a:gd name="adj" fmla="val 4000"/>
            </a:avLst>
          </a:prstGeom>
          <a:solidFill>
            <a:srgbClr val="F5F7FA"/>
          </a:solidFill>
          <a:ln w="12700">
            <a:solidFill>
              <a:srgbClr val="D3DFE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10312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THIS, THEN PASTE THE SCOPE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450592"/>
            <a:ext cx="6309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 is a scope of work I've been asked to price. List everything that is unclear, missing, or could change the price, as questions I would need answered before I could give a firm number. Group them by who would answer them (customer, designer, supplier). Do not answer the questions yourself.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863840" y="18745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 w="12700">
            <a:solidFill>
              <a:srgbClr val="C4DC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156448" y="210312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EXPECT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8156448" y="2450592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will find the holes fast, and it will find more of them than you expected.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156448" y="345643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50" b="1" i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still cannot fill one of them.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45262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5D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question it hands you is still a phone call you have to make.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82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80" kern="0" dirty="0">
                <a:solidFill>
                  <a:srgbClr val="9AA7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 University  ·  Center for Continuing Education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3F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65836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8FC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THESE WITH YOU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2412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rules — and one test.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0574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E9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205740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let it measure.</a:t>
            </a:r>
            <a:endParaRPr lang="en-US" sz="185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807208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E9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80720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a spreadsheet do the math. Ask for formulas, not answers.</a:t>
            </a:r>
            <a:endParaRPr lang="en-US" sz="18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557016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E9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3557016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 company and customer names before you paste a bid.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640080" y="4553712"/>
            <a:ext cx="10881360" cy="1417320"/>
          </a:xfrm>
          <a:prstGeom prst="roundRect">
            <a:avLst>
              <a:gd name="adj" fmla="val 6452"/>
            </a:avLst>
          </a:prstGeom>
          <a:solidFill>
            <a:srgbClr val="0A4E85"/>
          </a:solidFill>
          <a:ln w="12700">
            <a:solidFill>
              <a:srgbClr val="0A4E8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60120" y="475488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FC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 THAT COVERS ALL THREE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507492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hand it work you can check faster than you could do it.</a:t>
            </a:r>
            <a:endParaRPr lang="en-US" sz="27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6382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80" kern="0" dirty="0">
                <a:solidFill>
                  <a:srgbClr val="6E9B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 University  ·  Center for Continuing Education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F75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640080" y="65836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8FC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WILLING TO CHECK ITS WORK?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2412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its job.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E9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96596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measure. It applies your written rules. It never counts or scales.</a:t>
            </a:r>
            <a:endParaRPr lang="en-US" sz="185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5603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E9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56032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number shows its source, rule and math, plus a list of its guesses.</a:t>
            </a:r>
            <a:endParaRPr lang="en-US" sz="18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546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E9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315468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spreadsheet does the math. Ask for formulas, not answers.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640080" y="4434840"/>
            <a:ext cx="10881360" cy="1325880"/>
          </a:xfrm>
          <a:prstGeom prst="roundRect">
            <a:avLst>
              <a:gd name="adj" fmla="val 6452"/>
            </a:avLst>
          </a:prstGeom>
          <a:solidFill>
            <a:srgbClr val="0A4E85"/>
          </a:solidFill>
          <a:ln w="12700">
            <a:solidFill>
              <a:srgbClr val="0A4E8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60120" y="4636008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80" kern="0" dirty="0">
                <a:solidFill>
                  <a:srgbClr val="8FC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 STILL DECIDES IT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4956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you have to re-measure it all, it saved you nothing.</a:t>
            </a:r>
            <a:endParaRPr lang="en-US" sz="27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6382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80" kern="0" dirty="0">
                <a:solidFill>
                  <a:srgbClr val="6E9B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 University  ·  Center for Continuing Education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3749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E9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374904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E8F1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turn? Start a fresh chat with everything in one message.</a:t>
            </a:r>
            <a:endParaRPr lang="en-US" sz="185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589788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" kern="0" dirty="0">
                <a:solidFill>
                  <a:srgbClr val="8FC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prompt: faulknercob.com/apps/lot14  ·  “Now fix it: give it your rules”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&amp; Bid Support</dc:title>
  <dc:subject>PptxGenJS Presentation</dc:subject>
  <dc:creator>Justin Bond</dc:creator>
  <cp:lastModifiedBy>Justin Bond</cp:lastModifiedBy>
  <cp:revision>1</cp:revision>
  <dcterms:created xsi:type="dcterms:W3CDTF">2026-09-17T21:27:09Z</dcterms:created>
  <dcterms:modified xsi:type="dcterms:W3CDTF">2026-09-17T21:27:09Z</dcterms:modified>
</cp:coreProperties>
</file>